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71" r:id="rId6"/>
    <p:sldId id="272" r:id="rId7"/>
    <p:sldId id="267" r:id="rId8"/>
    <p:sldId id="268" r:id="rId9"/>
    <p:sldId id="269" r:id="rId10"/>
    <p:sldId id="270" r:id="rId11"/>
    <p:sldId id="262" r:id="rId12"/>
    <p:sldId id="263" r:id="rId13"/>
    <p:sldId id="264" r:id="rId14"/>
    <p:sldId id="265" r:id="rId15"/>
    <p:sldId id="266" r:id="rId16"/>
    <p:sldId id="257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 &amp; Compa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09352" y="83671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name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268538" y="2708275"/>
            <a:ext cx="6370637" cy="936749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de-DE" dirty="0" smtClean="0"/>
              <a:t>Company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72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D636C07-7E76-46D3-B86B-6AF7C60E533E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D636C07-7E76-46D3-B86B-6AF7C60E533E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 baseline="0">
                <a:solidFill>
                  <a:srgbClr val="00B0F0"/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D636C07-7E76-46D3-B86B-6AF7C60E533E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rgbClr val="00B0F0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D636C07-7E76-46D3-B86B-6AF7C60E533E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\DNN Connect\DNN Connect 2015\Package\dnnconnect_bg.png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20"/>
          <a:stretch/>
        </p:blipFill>
        <p:spPr bwMode="auto">
          <a:xfrm>
            <a:off x="0" y="-1"/>
            <a:ext cx="9144000" cy="686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t>27-5-2015</a:t>
            </a:fld>
            <a:endParaRPr lang="nl-N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rgbClr val="00B0F0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rgbClr val="00B0F0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rgbClr val="00B0F0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rgbClr val="00B0F0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rgbClr val="00B0F0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  <a:br>
              <a:rPr lang="en-US" dirty="0" smtClean="0"/>
            </a:br>
            <a:r>
              <a:rPr lang="en-US" dirty="0" smtClean="0"/>
              <a:t>for DNN Developers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Sebastian Leupold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467544" y="5229200"/>
            <a:ext cx="8226290" cy="972000"/>
            <a:chOff x="467544" y="5229200"/>
            <a:chExt cx="8226290" cy="972000"/>
          </a:xfrm>
        </p:grpSpPr>
        <p:sp>
          <p:nvSpPr>
            <p:cNvPr id="8" name="Textfeld 7"/>
            <p:cNvSpPr txBox="1"/>
            <p:nvPr/>
          </p:nvSpPr>
          <p:spPr>
            <a:xfrm>
              <a:off x="467544" y="5229200"/>
              <a:ext cx="8226290" cy="9720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31" y="5391906"/>
              <a:ext cx="1363522" cy="704486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6418" y="5391906"/>
              <a:ext cx="1414016" cy="645734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5724" y="5468345"/>
              <a:ext cx="1390610" cy="551609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6650" y="5468345"/>
              <a:ext cx="2121574" cy="5516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490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the Database in </a:t>
            </a:r>
            <a:r>
              <a:rPr lang="en-US" dirty="0" smtClean="0"/>
              <a:t>DNN /6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dirty="0" smtClean="0"/>
              <a:t>Database </a:t>
            </a:r>
            <a:r>
              <a:rPr lang="en-US" dirty="0" smtClean="0"/>
              <a:t>as Consistent Data </a:t>
            </a:r>
            <a:r>
              <a:rPr lang="en-US" dirty="0" smtClean="0"/>
              <a:t>Container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Implementing Rules enforcing Integrity: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 Check Constraints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ForeignKey</a:t>
            </a:r>
            <a:r>
              <a:rPr lang="en-US" dirty="0" smtClean="0"/>
              <a:t> References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 Access </a:t>
            </a:r>
            <a:r>
              <a:rPr lang="en-US" dirty="0"/>
              <a:t>using “complete” Stored Procedures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Documentation </a:t>
            </a: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Naming Conventions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Descriptions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smtClean="0"/>
              <a:t>Developer Doc</a:t>
            </a:r>
          </a:p>
          <a:p>
            <a:pPr lvl="1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7435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Design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Modelling the Use Case</a:t>
            </a:r>
          </a:p>
          <a:p>
            <a:pPr lvl="1"/>
            <a:r>
              <a:rPr lang="en-US" dirty="0" smtClean="0"/>
              <a:t>Using ORM (EF): Code First or Database First?</a:t>
            </a:r>
          </a:p>
          <a:p>
            <a:pPr lvl="1"/>
            <a:r>
              <a:rPr lang="en-US" dirty="0" smtClean="0"/>
              <a:t>Tables and Relations</a:t>
            </a:r>
          </a:p>
          <a:p>
            <a:pPr lvl="1"/>
            <a:r>
              <a:rPr lang="en-US" dirty="0" smtClean="0"/>
              <a:t>Normalization</a:t>
            </a:r>
          </a:p>
          <a:p>
            <a:pPr lvl="1"/>
            <a:r>
              <a:rPr lang="en-US" dirty="0" smtClean="0"/>
              <a:t>Using Proper Data Types (avoid old Text and </a:t>
            </a:r>
            <a:r>
              <a:rPr lang="en-US" dirty="0" err="1" smtClean="0"/>
              <a:t>nText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Default and Check Constraints</a:t>
            </a:r>
          </a:p>
          <a:p>
            <a:pPr lvl="1"/>
            <a:r>
              <a:rPr lang="en-US" dirty="0" smtClean="0"/>
              <a:t>Multiple Schemas and Naming Conventions</a:t>
            </a:r>
          </a:p>
        </p:txBody>
      </p:sp>
    </p:spTree>
    <p:extLst>
      <p:ext uri="{BB962C8B-B14F-4D97-AF65-F5344CB8AC3E}">
        <p14:creationId xmlns:p14="http://schemas.microsoft.com/office/powerpoint/2010/main" val="607881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Performance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Understand </a:t>
            </a:r>
            <a:r>
              <a:rPr lang="en-US" dirty="0" smtClean="0"/>
              <a:t>SQL</a:t>
            </a:r>
          </a:p>
          <a:p>
            <a:pPr lvl="2"/>
            <a:r>
              <a:rPr lang="en-US" dirty="0" smtClean="0"/>
              <a:t>Mass data handling vs. loops</a:t>
            </a:r>
            <a:endParaRPr lang="en-US" dirty="0" smtClean="0"/>
          </a:p>
          <a:p>
            <a:pPr lvl="1"/>
            <a:r>
              <a:rPr lang="en-US" dirty="0" smtClean="0"/>
              <a:t>Indexes (Clustered, Primary, non-Primary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Retrieve Computed Results</a:t>
            </a:r>
            <a:endParaRPr lang="en-US" dirty="0" smtClean="0"/>
          </a:p>
          <a:p>
            <a:pPr lvl="1"/>
            <a:r>
              <a:rPr lang="en-US" dirty="0" smtClean="0"/>
              <a:t>Computed Columns</a:t>
            </a:r>
          </a:p>
          <a:p>
            <a:pPr lvl="1"/>
            <a:r>
              <a:rPr lang="en-US" dirty="0" smtClean="0"/>
              <a:t>Indexed Views</a:t>
            </a:r>
          </a:p>
          <a:p>
            <a:pPr lvl="1"/>
            <a:r>
              <a:rPr lang="en-US" dirty="0" err="1" smtClean="0"/>
              <a:t>Schemabinding</a:t>
            </a:r>
            <a:r>
              <a:rPr lang="en-US" dirty="0" smtClean="0"/>
              <a:t> of Views</a:t>
            </a:r>
          </a:p>
        </p:txBody>
      </p:sp>
    </p:spTree>
    <p:extLst>
      <p:ext uri="{BB962C8B-B14F-4D97-AF65-F5344CB8AC3E}">
        <p14:creationId xmlns:p14="http://schemas.microsoft.com/office/powerpoint/2010/main" val="308119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Structuring Code for Re-Use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Custom Data Types</a:t>
            </a:r>
          </a:p>
          <a:p>
            <a:pPr lvl="2"/>
            <a:r>
              <a:rPr lang="en-US" dirty="0" smtClean="0"/>
              <a:t>Limited support in SQL Server</a:t>
            </a:r>
          </a:p>
          <a:p>
            <a:pPr lvl="1"/>
            <a:r>
              <a:rPr lang="en-US" dirty="0" smtClean="0"/>
              <a:t>User Defined Functions (using </a:t>
            </a:r>
            <a:r>
              <a:rPr lang="en-US" dirty="0" err="1" smtClean="0"/>
              <a:t>Schemabinding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3 Types (Static, inline </a:t>
            </a:r>
            <a:r>
              <a:rPr lang="en-US" dirty="0" smtClean="0"/>
              <a:t>TVF, multi-statement TVF)</a:t>
            </a:r>
            <a:endParaRPr lang="en-US" dirty="0" smtClean="0"/>
          </a:p>
          <a:p>
            <a:pPr lvl="2"/>
            <a:r>
              <a:rPr lang="en-US" dirty="0" smtClean="0"/>
              <a:t>Inline TVF preferred for large data</a:t>
            </a:r>
          </a:p>
          <a:p>
            <a:pPr lvl="2"/>
            <a:r>
              <a:rPr lang="en-US" dirty="0" smtClean="0"/>
              <a:t>Static Functions make code easy to read and maintain</a:t>
            </a:r>
          </a:p>
          <a:p>
            <a:pPr lvl="1"/>
            <a:r>
              <a:rPr lang="en-US" dirty="0" smtClean="0"/>
              <a:t>Evaluate using Profiler! (ignored in query plans)</a:t>
            </a:r>
          </a:p>
        </p:txBody>
      </p:sp>
    </p:spTree>
    <p:extLst>
      <p:ext uri="{BB962C8B-B14F-4D97-AF65-F5344CB8AC3E}">
        <p14:creationId xmlns:p14="http://schemas.microsoft.com/office/powerpoint/2010/main" val="894653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Security </a:t>
            </a:r>
            <a:r>
              <a:rPr lang="en-US" dirty="0" smtClean="0"/>
              <a:t>Concerns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DDL statements (modify data structure, generate SQL Code) should be allowed upon install only</a:t>
            </a:r>
          </a:p>
          <a:p>
            <a:pPr lvl="1"/>
            <a:r>
              <a:rPr lang="en-US" dirty="0"/>
              <a:t>Better if DNN would be using multiple Schemas</a:t>
            </a:r>
          </a:p>
          <a:p>
            <a:pPr lvl="2"/>
            <a:r>
              <a:rPr lang="en-US" dirty="0"/>
              <a:t>Metadata (core only)</a:t>
            </a:r>
          </a:p>
          <a:p>
            <a:pPr lvl="2"/>
            <a:r>
              <a:rPr lang="en-US" dirty="0" smtClean="0"/>
              <a:t>Presentation Layer &amp; Content </a:t>
            </a:r>
            <a:endParaRPr lang="en-US" dirty="0"/>
          </a:p>
          <a:p>
            <a:pPr lvl="1"/>
            <a:r>
              <a:rPr lang="en-US" dirty="0" smtClean="0"/>
              <a:t>Access Data only using Stored Procedures</a:t>
            </a:r>
          </a:p>
          <a:p>
            <a:pPr lvl="2"/>
            <a:r>
              <a:rPr lang="en-US" dirty="0" smtClean="0"/>
              <a:t>More effort, but: </a:t>
            </a:r>
          </a:p>
          <a:p>
            <a:pPr lvl="2"/>
            <a:r>
              <a:rPr lang="en-US" dirty="0" smtClean="0"/>
              <a:t>No risk of SQL injection</a:t>
            </a:r>
          </a:p>
          <a:p>
            <a:pPr lvl="2"/>
            <a:r>
              <a:rPr lang="en-US" dirty="0" smtClean="0"/>
              <a:t>Easy to optimize</a:t>
            </a:r>
          </a:p>
          <a:p>
            <a:pPr lvl="1"/>
            <a:r>
              <a:rPr lang="en-US" dirty="0" smtClean="0"/>
              <a:t>Be careful with Dynamic Queries</a:t>
            </a:r>
          </a:p>
          <a:p>
            <a:pPr lvl="2"/>
            <a:r>
              <a:rPr lang="en-US" dirty="0" smtClean="0"/>
              <a:t>SQL injection</a:t>
            </a:r>
          </a:p>
        </p:txBody>
      </p:sp>
    </p:spTree>
    <p:extLst>
      <p:ext uri="{BB962C8B-B14F-4D97-AF65-F5344CB8AC3E}">
        <p14:creationId xmlns:p14="http://schemas.microsoft.com/office/powerpoint/2010/main" val="3061940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Management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Separate SQL Code (Views, Functions and </a:t>
            </a:r>
            <a:r>
              <a:rPr lang="en-US" dirty="0" err="1" smtClean="0"/>
              <a:t>Sprocs</a:t>
            </a:r>
            <a:r>
              <a:rPr lang="en-US" dirty="0" smtClean="0"/>
              <a:t>) from Updates of Data Structure (</a:t>
            </a:r>
            <a:r>
              <a:rPr lang="en-US" dirty="0" err="1" smtClean="0"/>
              <a:t>Tables.Columns</a:t>
            </a:r>
            <a:r>
              <a:rPr lang="en-US" dirty="0" smtClean="0"/>
              <a:t>) and Content</a:t>
            </a:r>
          </a:p>
          <a:p>
            <a:pPr lvl="1"/>
            <a:r>
              <a:rPr lang="en-US" dirty="0" smtClean="0"/>
              <a:t>Mark data updates being executed </a:t>
            </a:r>
            <a:br>
              <a:rPr lang="en-US" dirty="0" smtClean="0"/>
            </a:br>
            <a:r>
              <a:rPr lang="en-US" dirty="0" smtClean="0"/>
              <a:t>(upgrade scripts need to be re-runnable)</a:t>
            </a:r>
          </a:p>
          <a:p>
            <a:pPr lvl="1"/>
            <a:r>
              <a:rPr lang="en-US" dirty="0" smtClean="0"/>
              <a:t>Consider removing code and re-apply completely on each update: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Drop all your Views, Functions, Procedures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Migrate Data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Re-Create all Views</a:t>
            </a:r>
            <a:r>
              <a:rPr lang="en-US" dirty="0"/>
              <a:t>, Functions, </a:t>
            </a:r>
            <a:r>
              <a:rPr lang="en-US" dirty="0" smtClean="0"/>
              <a:t>Procedures</a:t>
            </a:r>
            <a:endParaRPr lang="en-US" dirty="0"/>
          </a:p>
          <a:p>
            <a:pPr marL="630936" lvl="2" indent="0">
              <a:buNone/>
            </a:pPr>
            <a:r>
              <a:rPr lang="en-US" dirty="0" smtClean="0"/>
              <a:t>This allows you to manage versions of most of the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54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123728" y="177281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 err="1" smtClean="0"/>
              <a:t>Questions</a:t>
            </a:r>
            <a:r>
              <a:rPr lang="de-DE" sz="7200" dirty="0" smtClean="0"/>
              <a:t>?</a:t>
            </a:r>
            <a:endParaRPr lang="de-DE" sz="720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566867" y="4653136"/>
            <a:ext cx="8226290" cy="972000"/>
            <a:chOff x="467544" y="5229200"/>
            <a:chExt cx="8226290" cy="972000"/>
          </a:xfrm>
        </p:grpSpPr>
        <p:sp>
          <p:nvSpPr>
            <p:cNvPr id="4" name="Textfeld 3"/>
            <p:cNvSpPr txBox="1"/>
            <p:nvPr/>
          </p:nvSpPr>
          <p:spPr>
            <a:xfrm>
              <a:off x="467544" y="5229200"/>
              <a:ext cx="8226290" cy="9720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31" y="5391906"/>
              <a:ext cx="1363522" cy="704486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6418" y="5391906"/>
              <a:ext cx="1414016" cy="645734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5724" y="5468345"/>
              <a:ext cx="1390610" cy="551609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6650" y="5468345"/>
              <a:ext cx="2121574" cy="5516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955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Sebastian Leupold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1259632" y="1979713"/>
            <a:ext cx="7379543" cy="3537520"/>
          </a:xfrm>
        </p:spPr>
        <p:txBody>
          <a:bodyPr>
            <a:normAutofit/>
          </a:bodyPr>
          <a:lstStyle/>
          <a:p>
            <a:r>
              <a:rPr lang="en-US" dirty="0" smtClean="0"/>
              <a:t>Microsoft MVP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dnnWerk </a:t>
            </a:r>
            <a:r>
              <a:rPr lang="en-US" dirty="0" err="1" smtClean="0"/>
              <a:t>Verbund</a:t>
            </a:r>
            <a:endParaRPr lang="en-US" dirty="0" smtClean="0"/>
          </a:p>
          <a:p>
            <a:r>
              <a:rPr lang="en-US" dirty="0" err="1" smtClean="0"/>
              <a:t>Deutschsprachige</a:t>
            </a:r>
            <a:r>
              <a:rPr lang="en-US" dirty="0" smtClean="0"/>
              <a:t> DNN-</a:t>
            </a:r>
            <a:r>
              <a:rPr lang="en-US" dirty="0" err="1" smtClean="0"/>
              <a:t>Usergroup</a:t>
            </a:r>
            <a:endParaRPr lang="en-US" dirty="0" smtClean="0"/>
          </a:p>
          <a:p>
            <a:r>
              <a:rPr lang="en-US" dirty="0" smtClean="0"/>
              <a:t>DNN Localization Team</a:t>
            </a:r>
          </a:p>
          <a:p>
            <a:r>
              <a:rPr lang="en-US" dirty="0" smtClean="0"/>
              <a:t>German Translation of DNN</a:t>
            </a:r>
          </a:p>
        </p:txBody>
      </p:sp>
    </p:spTree>
    <p:extLst>
      <p:ext uri="{BB962C8B-B14F-4D97-AF65-F5344CB8AC3E}">
        <p14:creationId xmlns:p14="http://schemas.microsoft.com/office/powerpoint/2010/main" val="392591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/>
          </a:bodyPr>
          <a:lstStyle/>
          <a:p>
            <a:r>
              <a:rPr lang="en-US" dirty="0" smtClean="0"/>
              <a:t>Role of the Database in DNN</a:t>
            </a:r>
          </a:p>
          <a:p>
            <a:r>
              <a:rPr lang="en-US" dirty="0" smtClean="0"/>
              <a:t>Data Design </a:t>
            </a:r>
          </a:p>
          <a:p>
            <a:r>
              <a:rPr lang="en-US" dirty="0" smtClean="0"/>
              <a:t>Improve Performance</a:t>
            </a:r>
          </a:p>
          <a:p>
            <a:r>
              <a:rPr lang="en-US" dirty="0" smtClean="0"/>
              <a:t>Structuring SQL Code for Re-Use</a:t>
            </a:r>
          </a:p>
          <a:p>
            <a:r>
              <a:rPr lang="en-US" dirty="0" smtClean="0"/>
              <a:t>Security Concerns</a:t>
            </a:r>
          </a:p>
          <a:p>
            <a:r>
              <a:rPr lang="en-US" dirty="0" smtClean="0"/>
              <a:t>Code Management</a:t>
            </a:r>
          </a:p>
          <a:p>
            <a:endParaRPr lang="en-US" dirty="0"/>
          </a:p>
          <a:p>
            <a:r>
              <a:rPr lang="en-US" dirty="0" smtClean="0"/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353752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 of the Database in </a:t>
            </a:r>
            <a:r>
              <a:rPr lang="en-US" dirty="0" smtClean="0"/>
              <a:t>DNN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 lnSpcReduction="10000"/>
          </a:bodyPr>
          <a:lstStyle/>
          <a:p>
            <a:pPr marL="411480" lvl="1" indent="0">
              <a:buNone/>
            </a:pPr>
            <a:r>
              <a:rPr lang="en-US" dirty="0" smtClean="0"/>
              <a:t>Data Store is an important decision:</a:t>
            </a:r>
          </a:p>
          <a:p>
            <a:pPr lvl="1">
              <a:buFontTx/>
              <a:buChar char="-"/>
            </a:pPr>
            <a:r>
              <a:rPr lang="en-US" dirty="0" smtClean="0"/>
              <a:t>Scaling</a:t>
            </a:r>
          </a:p>
          <a:p>
            <a:pPr lvl="1">
              <a:buFontTx/>
              <a:buChar char="-"/>
            </a:pPr>
            <a:r>
              <a:rPr lang="en-US" dirty="0" smtClean="0"/>
              <a:t>Performance</a:t>
            </a:r>
          </a:p>
          <a:p>
            <a:pPr lvl="1">
              <a:buFontTx/>
              <a:buChar char="-"/>
            </a:pPr>
            <a:r>
              <a:rPr lang="en-US" dirty="0" smtClean="0"/>
              <a:t>Security</a:t>
            </a:r>
            <a:br>
              <a:rPr lang="en-US" dirty="0" smtClean="0"/>
            </a:b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Simple Data Stores</a:t>
            </a:r>
          </a:p>
          <a:p>
            <a:pPr lvl="1"/>
            <a:r>
              <a:rPr lang="en-US" dirty="0" smtClean="0"/>
              <a:t>Relational Databases (RDBMS)</a:t>
            </a:r>
          </a:p>
          <a:p>
            <a:pPr lvl="1"/>
            <a:r>
              <a:rPr lang="en-US" dirty="0" smtClean="0"/>
              <a:t>NoSQL </a:t>
            </a:r>
            <a:r>
              <a:rPr lang="en-US" dirty="0" err="1" smtClean="0"/>
              <a:t>Datastores</a:t>
            </a:r>
            <a:endParaRPr lang="en-US" dirty="0" smtClean="0"/>
          </a:p>
          <a:p>
            <a:pPr lvl="1"/>
            <a:r>
              <a:rPr lang="en-US" dirty="0" smtClean="0"/>
              <a:t>Database as Computation </a:t>
            </a:r>
            <a:r>
              <a:rPr lang="en-US" dirty="0" smtClean="0"/>
              <a:t>Engine</a:t>
            </a:r>
          </a:p>
          <a:p>
            <a:pPr lvl="1"/>
            <a:r>
              <a:rPr lang="en-US" dirty="0" smtClean="0"/>
              <a:t>Database </a:t>
            </a:r>
            <a:r>
              <a:rPr lang="en-US" dirty="0" smtClean="0"/>
              <a:t>as Consistent Data Container</a:t>
            </a:r>
          </a:p>
        </p:txBody>
      </p:sp>
    </p:spTree>
    <p:extLst>
      <p:ext uri="{BB962C8B-B14F-4D97-AF65-F5344CB8AC3E}">
        <p14:creationId xmlns:p14="http://schemas.microsoft.com/office/powerpoint/2010/main" val="260747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the Database in </a:t>
            </a:r>
            <a:r>
              <a:rPr lang="en-US" dirty="0" smtClean="0"/>
              <a:t>DNN /1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DNN Core and Module </a:t>
            </a:r>
            <a:r>
              <a:rPr lang="en-US" dirty="0"/>
              <a:t>Templates provide </a:t>
            </a:r>
            <a:r>
              <a:rPr lang="en-US" dirty="0" smtClean="0"/>
              <a:t>CRUD</a:t>
            </a:r>
          </a:p>
          <a:p>
            <a:pPr lvl="1"/>
            <a:r>
              <a:rPr lang="en-US" dirty="0" smtClean="0"/>
              <a:t>i.e. Using the </a:t>
            </a:r>
            <a:r>
              <a:rPr lang="en-US" dirty="0" smtClean="0"/>
              <a:t>Database </a:t>
            </a:r>
            <a:r>
              <a:rPr lang="en-US" dirty="0" smtClean="0"/>
              <a:t>like </a:t>
            </a:r>
            <a:r>
              <a:rPr lang="en-US" dirty="0" smtClean="0"/>
              <a:t>a Fixed Length File</a:t>
            </a:r>
            <a:endParaRPr lang="en-US" dirty="0" smtClean="0"/>
          </a:p>
          <a:p>
            <a:pPr lvl="1"/>
            <a:r>
              <a:rPr lang="en-US" dirty="0" smtClean="0"/>
              <a:t>Few </a:t>
            </a:r>
            <a:r>
              <a:rPr lang="en-US" dirty="0" smtClean="0"/>
              <a:t>Exceptions (</a:t>
            </a:r>
            <a:r>
              <a:rPr lang="en-US" dirty="0" err="1" smtClean="0"/>
              <a:t>GetUsersAdvancedSearch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Few “NoSQL” Attempts</a:t>
            </a:r>
            <a:endParaRPr lang="en-US" dirty="0" smtClean="0"/>
          </a:p>
          <a:p>
            <a:pPr lvl="1"/>
            <a:r>
              <a:rPr lang="en-US" dirty="0" smtClean="0"/>
              <a:t>Few uses of XML in the core and 3</a:t>
            </a:r>
            <a:r>
              <a:rPr lang="en-US" baseline="30000" dirty="0" smtClean="0"/>
              <a:t>rd</a:t>
            </a:r>
            <a:r>
              <a:rPr lang="en-US" dirty="0" smtClean="0"/>
              <a:t> Party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31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the Database in </a:t>
            </a:r>
            <a:r>
              <a:rPr lang="en-US" dirty="0" smtClean="0"/>
              <a:t>DNN /2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dirty="0" smtClean="0"/>
              <a:t>Benefits of an RDBMS</a:t>
            </a:r>
          </a:p>
          <a:p>
            <a:pPr lvl="1">
              <a:buFontTx/>
              <a:buChar char="-"/>
            </a:pPr>
            <a:r>
              <a:rPr lang="en-US" dirty="0" smtClean="0"/>
              <a:t>Data Types (optimal storage of data)</a:t>
            </a:r>
          </a:p>
          <a:p>
            <a:pPr lvl="1">
              <a:buFontTx/>
              <a:buChar char="-"/>
            </a:pPr>
            <a:r>
              <a:rPr lang="en-US" dirty="0" smtClean="0"/>
              <a:t>Unique and Check constraints (Validation)</a:t>
            </a:r>
          </a:p>
          <a:p>
            <a:pPr lvl="1">
              <a:buFontTx/>
              <a:buChar char="-"/>
            </a:pPr>
            <a:r>
              <a:rPr lang="en-US" dirty="0" smtClean="0"/>
              <a:t>Indexes (Performance)</a:t>
            </a:r>
          </a:p>
          <a:p>
            <a:pPr lvl="1">
              <a:buFontTx/>
              <a:buChar char="-"/>
            </a:pPr>
            <a:r>
              <a:rPr lang="en-US" dirty="0" smtClean="0"/>
              <a:t>Relations (Integrity, Joins)</a:t>
            </a:r>
          </a:p>
          <a:p>
            <a:pPr lvl="1">
              <a:buFontTx/>
              <a:buChar char="-"/>
            </a:pPr>
            <a:r>
              <a:rPr lang="en-US" dirty="0" smtClean="0"/>
              <a:t>Optimized for Mass Operations</a:t>
            </a:r>
          </a:p>
          <a:p>
            <a:pPr lvl="1">
              <a:buFontTx/>
              <a:buChar char="-"/>
            </a:pPr>
            <a:r>
              <a:rPr lang="en-US" dirty="0" smtClean="0"/>
              <a:t>Computation Engine</a:t>
            </a:r>
          </a:p>
          <a:p>
            <a:pPr lvl="1">
              <a:buFontTx/>
              <a:buChar char="-"/>
            </a:pPr>
            <a:r>
              <a:rPr lang="en-US" dirty="0" smtClean="0"/>
              <a:t>Self Optimizing (Table Statistics, Query Plan)</a:t>
            </a:r>
          </a:p>
          <a:p>
            <a:pPr lvl="1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405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the Database in </a:t>
            </a:r>
            <a:r>
              <a:rPr lang="en-US" dirty="0" smtClean="0"/>
              <a:t>DNN /3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 lnSpcReduction="10000"/>
          </a:bodyPr>
          <a:lstStyle/>
          <a:p>
            <a:pPr marL="411480" lvl="1" indent="0">
              <a:buNone/>
            </a:pPr>
            <a:r>
              <a:rPr lang="en-US" dirty="0" smtClean="0"/>
              <a:t>Problem handling varying dat</a:t>
            </a:r>
            <a:r>
              <a:rPr lang="en-US" dirty="0" smtClean="0"/>
              <a:t>a schemas</a:t>
            </a:r>
          </a:p>
          <a:p>
            <a:pPr lvl="1">
              <a:buFontTx/>
              <a:buChar char="-"/>
            </a:pPr>
            <a:r>
              <a:rPr lang="en-US" dirty="0" smtClean="0"/>
              <a:t>Structure not available on Install - and/or -</a:t>
            </a:r>
          </a:p>
          <a:p>
            <a:pPr lvl="1">
              <a:buFontTx/>
              <a:buChar char="-"/>
            </a:pPr>
            <a:r>
              <a:rPr lang="en-US" dirty="0" smtClean="0"/>
              <a:t>Structure varies by object instance</a:t>
            </a: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Abuse: </a:t>
            </a:r>
            <a:r>
              <a:rPr lang="en-US" dirty="0" err="1" smtClean="0"/>
              <a:t>UserProfile.ExtendedPermission</a:t>
            </a:r>
            <a:endParaRPr lang="en-US" dirty="0" smtClean="0"/>
          </a:p>
          <a:p>
            <a:pPr lvl="1"/>
            <a:r>
              <a:rPr lang="en-US" dirty="0" smtClean="0"/>
              <a:t>Storing multiple values in a single text column</a:t>
            </a:r>
          </a:p>
          <a:p>
            <a:pPr lvl="1"/>
            <a:r>
              <a:rPr lang="en-US" dirty="0" smtClean="0"/>
              <a:t>Benefit</a:t>
            </a:r>
          </a:p>
          <a:p>
            <a:pPr lvl="2"/>
            <a:r>
              <a:rPr lang="en-US" dirty="0" smtClean="0"/>
              <a:t>no extra table needed</a:t>
            </a:r>
          </a:p>
          <a:p>
            <a:pPr lvl="2"/>
            <a:r>
              <a:rPr lang="en-US" dirty="0" smtClean="0"/>
              <a:t>Store structured objects with a single call</a:t>
            </a:r>
          </a:p>
          <a:p>
            <a:pPr lvl="1"/>
            <a:r>
              <a:rPr lang="en-US" dirty="0" smtClean="0"/>
              <a:t>Disadvantage</a:t>
            </a:r>
          </a:p>
          <a:p>
            <a:pPr lvl="2"/>
            <a:r>
              <a:rPr lang="en-US" dirty="0" smtClean="0"/>
              <a:t>Not search/filter support by the database</a:t>
            </a:r>
          </a:p>
          <a:p>
            <a:pPr lvl="2"/>
            <a:r>
              <a:rPr lang="en-US" dirty="0" smtClean="0"/>
              <a:t>No Protection against faulty data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9333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the Database in </a:t>
            </a:r>
            <a:r>
              <a:rPr lang="en-US" dirty="0" smtClean="0"/>
              <a:t>DNN /4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dirty="0" smtClean="0"/>
              <a:t>Handling </a:t>
            </a:r>
            <a:r>
              <a:rPr lang="en-US" dirty="0"/>
              <a:t>varying data schemas</a:t>
            </a:r>
          </a:p>
          <a:p>
            <a:pPr lvl="1"/>
            <a:r>
              <a:rPr lang="en-US" dirty="0" smtClean="0"/>
              <a:t>Serializing Data (</a:t>
            </a:r>
            <a:r>
              <a:rPr lang="en-US" dirty="0" err="1" smtClean="0"/>
              <a:t>FnL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XML data type (</a:t>
            </a:r>
            <a:r>
              <a:rPr lang="en-US" dirty="0"/>
              <a:t>w</a:t>
            </a:r>
            <a:r>
              <a:rPr lang="en-US" dirty="0" smtClean="0"/>
              <a:t>ith Schema)</a:t>
            </a:r>
          </a:p>
          <a:p>
            <a:pPr lvl="1"/>
            <a:r>
              <a:rPr lang="en-US" dirty="0" smtClean="0"/>
              <a:t>Abuse Text Store and ignore RDBMS features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Using NoSQL Data Store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7240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the Database in </a:t>
            </a:r>
            <a:r>
              <a:rPr lang="en-US" dirty="0" smtClean="0"/>
              <a:t>DNN /5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10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dirty="0" smtClean="0"/>
              <a:t>Database </a:t>
            </a:r>
            <a:r>
              <a:rPr lang="en-US" dirty="0" smtClean="0"/>
              <a:t>as Computation Engine </a:t>
            </a:r>
            <a:endParaRPr lang="en-US" dirty="0"/>
          </a:p>
          <a:p>
            <a:pPr lvl="1"/>
            <a:r>
              <a:rPr lang="en-US" dirty="0" smtClean="0"/>
              <a:t>Complete Implementation as Business layer</a:t>
            </a:r>
          </a:p>
          <a:p>
            <a:pPr lvl="1"/>
            <a:r>
              <a:rPr lang="en-US" dirty="0" smtClean="0"/>
              <a:t>Using Stored Procedures, Transactions, Triggers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Advantages </a:t>
            </a:r>
          </a:p>
          <a:p>
            <a:pPr lvl="2">
              <a:buFont typeface="Wingdings 2" panose="05020102010507070707" pitchFamily="18" charset="2"/>
              <a:buChar char=""/>
            </a:pPr>
            <a:r>
              <a:rPr lang="en-US" dirty="0" smtClean="0"/>
              <a:t> Fast Data Processing</a:t>
            </a:r>
          </a:p>
          <a:p>
            <a:pPr lvl="2">
              <a:buFont typeface="Wingdings 2" panose="05020102010507070707" pitchFamily="18" charset="2"/>
              <a:buChar char=""/>
            </a:pPr>
            <a:r>
              <a:rPr lang="en-US" dirty="0"/>
              <a:t> </a:t>
            </a:r>
            <a:r>
              <a:rPr lang="en-US" dirty="0" smtClean="0"/>
              <a:t>Always Consistent Data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Downside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en-US" dirty="0" smtClean="0"/>
              <a:t>not </a:t>
            </a:r>
            <a:r>
              <a:rPr lang="en-US" dirty="0"/>
              <a:t>optimal for </a:t>
            </a:r>
            <a:r>
              <a:rPr lang="en-US" dirty="0" smtClean="0"/>
              <a:t>strings and </a:t>
            </a:r>
            <a:r>
              <a:rPr lang="en-US" dirty="0"/>
              <a:t>“step by step” </a:t>
            </a:r>
            <a:r>
              <a:rPr lang="en-US" dirty="0" smtClean="0"/>
              <a:t>computing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en-US" dirty="0" smtClean="0"/>
              <a:t>Difficult error handling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8578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hoeb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77B737E4-4EA7-4048-92B9-CE7934B09F98}" vid="{3367DCC5-BBE5-45D4-AF85-5D6D1FEC7A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DNNConnect 2015</Template>
  <TotalTime>0</TotalTime>
  <Words>516</Words>
  <Application>Microsoft Office PowerPoint</Application>
  <PresentationFormat>Bildschirmpräsentation (4:3)</PresentationFormat>
  <Paragraphs>127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Rockwell</vt:lpstr>
      <vt:lpstr>Symbol</vt:lpstr>
      <vt:lpstr>Wingdings</vt:lpstr>
      <vt:lpstr>Wingdings 2</vt:lpstr>
      <vt:lpstr>Phoebe</vt:lpstr>
      <vt:lpstr>Database Design for DNN Developers</vt:lpstr>
      <vt:lpstr>Sebastian Leupold</vt:lpstr>
      <vt:lpstr>Agenda</vt:lpstr>
      <vt:lpstr>Role of the Database in DNN</vt:lpstr>
      <vt:lpstr>Role of the Database in DNN /1</vt:lpstr>
      <vt:lpstr>Role of the Database in DNN /2</vt:lpstr>
      <vt:lpstr>Role of the Database in DNN /3</vt:lpstr>
      <vt:lpstr>Role of the Database in DNN /4</vt:lpstr>
      <vt:lpstr>Role of the Database in DNN /5 </vt:lpstr>
      <vt:lpstr>Role of the Database in DNN /6</vt:lpstr>
      <vt:lpstr>Data Design</vt:lpstr>
      <vt:lpstr>Improve Performance</vt:lpstr>
      <vt:lpstr>Structuring Code for Re-Use</vt:lpstr>
      <vt:lpstr>Security Concerns</vt:lpstr>
      <vt:lpstr>Code Management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Localization Roadmap</dc:title>
  <dc:creator>Sebastian Leupold</dc:creator>
  <cp:lastModifiedBy>Sebastian Leupold</cp:lastModifiedBy>
  <cp:revision>30</cp:revision>
  <dcterms:created xsi:type="dcterms:W3CDTF">2015-05-23T15:19:48Z</dcterms:created>
  <dcterms:modified xsi:type="dcterms:W3CDTF">2015-05-27T13:20:14Z</dcterms:modified>
</cp:coreProperties>
</file>